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99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18" autoAdjust="0"/>
  </p:normalViewPr>
  <p:slideViewPr>
    <p:cSldViewPr>
      <p:cViewPr varScale="1">
        <p:scale>
          <a:sx n="105" d="100"/>
          <a:sy n="105" d="100"/>
        </p:scale>
        <p:origin x="-120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7"/>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2328389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1666531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4972049" y="366713"/>
            <a:ext cx="1543051" cy="780097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342902" y="366713"/>
            <a:ext cx="4476751" cy="780097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1367800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1600412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728900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342902"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3505202"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2937928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267735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334795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221692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2"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4078418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1"/>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CD5590D-F39E-4D98-BF7A-DC2E3FEA7CCF}" type="datetimeFigureOut">
              <a:rPr lang="zh-TW" altLang="en-US" smtClean="0"/>
              <a:t>2012/12/17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396475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D5590D-F39E-4D98-BF7A-DC2E3FEA7CCF}" type="datetimeFigureOut">
              <a:rPr lang="zh-TW" altLang="en-US" smtClean="0"/>
              <a:t>2012/12/17</a:t>
            </a:fld>
            <a:endParaRPr lang="zh-TW" altLang="en-US"/>
          </a:p>
        </p:txBody>
      </p:sp>
      <p:sp>
        <p:nvSpPr>
          <p:cNvPr id="5" name="頁尾版面配置區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0DFD7B-1D87-4DA3-818D-49F7BF6F0FC9}" type="slidenum">
              <a:rPr lang="zh-TW" altLang="en-US" smtClean="0"/>
              <a:t>‹#›</a:t>
            </a:fld>
            <a:endParaRPr lang="zh-TW" altLang="en-US"/>
          </a:p>
        </p:txBody>
      </p:sp>
    </p:spTree>
    <p:extLst>
      <p:ext uri="{BB962C8B-B14F-4D97-AF65-F5344CB8AC3E}">
        <p14:creationId xmlns:p14="http://schemas.microsoft.com/office/powerpoint/2010/main" val="248567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標題 1"/>
          <p:cNvSpPr>
            <a:spLocks noGrp="1"/>
          </p:cNvSpPr>
          <p:nvPr>
            <p:ph type="ctrTitle"/>
          </p:nvPr>
        </p:nvSpPr>
        <p:spPr>
          <a:xfrm>
            <a:off x="685800" y="-27384"/>
            <a:ext cx="7772400" cy="1080120"/>
          </a:xfrm>
        </p:spPr>
        <p:txBody>
          <a:bodyPr/>
          <a:lstStyle/>
          <a:p>
            <a:r>
              <a:rPr lang="zh-TW" altLang="en-US" b="1" dirty="0" smtClean="0">
                <a:solidFill>
                  <a:srgbClr val="333333"/>
                </a:solidFill>
                <a:latin typeface="新細明體-ExtB" pitchFamily="18" charset="-120"/>
                <a:ea typeface="新細明體-ExtB" pitchFamily="18" charset="-120"/>
              </a:rPr>
              <a:t>專 題 演 講</a:t>
            </a:r>
            <a:endParaRPr lang="zh-TW" altLang="en-US" b="1" dirty="0">
              <a:solidFill>
                <a:srgbClr val="333333"/>
              </a:solidFill>
              <a:latin typeface="新細明體-ExtB" pitchFamily="18" charset="-120"/>
              <a:ea typeface="新細明體-ExtB" pitchFamily="18" charset="-120"/>
            </a:endParaRPr>
          </a:p>
        </p:txBody>
      </p:sp>
      <p:sp>
        <p:nvSpPr>
          <p:cNvPr id="6" name="Rectangle 5"/>
          <p:cNvSpPr>
            <a:spLocks noChangeArrowheads="1"/>
          </p:cNvSpPr>
          <p:nvPr/>
        </p:nvSpPr>
        <p:spPr bwMode="auto">
          <a:xfrm>
            <a:off x="467544" y="908720"/>
            <a:ext cx="8676456" cy="384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469900" indent="-469900">
              <a:lnSpc>
                <a:spcPct val="80000"/>
              </a:lnSpc>
              <a:spcBef>
                <a:spcPct val="20000"/>
              </a:spcBef>
              <a:buClr>
                <a:schemeClr val="accent2"/>
              </a:buClr>
              <a:buFont typeface="Wingdings" pitchFamily="2" charset="2"/>
              <a:buNone/>
            </a:pPr>
            <a:r>
              <a:rPr lang="zh-TW" altLang="en-US" sz="2200" b="1" dirty="0">
                <a:solidFill>
                  <a:srgbClr val="0000CC"/>
                </a:solidFill>
                <a:latin typeface="Calibri" pitchFamily="34" charset="0"/>
                <a:ea typeface="標楷體" pitchFamily="65" charset="-120"/>
              </a:rPr>
              <a:t>講   </a:t>
            </a:r>
            <a:r>
              <a:rPr lang="zh-TW" altLang="en-US" sz="2200" b="1" dirty="0" smtClean="0">
                <a:solidFill>
                  <a:srgbClr val="0000CC"/>
                </a:solidFill>
                <a:latin typeface="Calibri" pitchFamily="34" charset="0"/>
                <a:ea typeface="標楷體" pitchFamily="65" charset="-120"/>
              </a:rPr>
              <a:t> 者</a:t>
            </a:r>
            <a:r>
              <a:rPr lang="zh-TW" altLang="en-US" sz="2200" b="1" dirty="0">
                <a:solidFill>
                  <a:srgbClr val="0000CC"/>
                </a:solidFill>
                <a:latin typeface="Calibri" pitchFamily="34" charset="0"/>
                <a:ea typeface="標楷體" pitchFamily="65" charset="-120"/>
              </a:rPr>
              <a:t>：</a:t>
            </a:r>
            <a:r>
              <a:rPr lang="en-US" altLang="zh-TW" sz="2200" b="1" dirty="0">
                <a:solidFill>
                  <a:srgbClr val="0000CC"/>
                </a:solidFill>
                <a:latin typeface="Calibri" pitchFamily="34" charset="0"/>
                <a:ea typeface="標楷體" pitchFamily="65" charset="-120"/>
                <a:cs typeface="Times New Roman" pitchFamily="18" charset="0"/>
              </a:rPr>
              <a:t>Prof. </a:t>
            </a:r>
            <a:r>
              <a:rPr lang="en-US" altLang="zh-TW" sz="2200" b="1" dirty="0" smtClean="0">
                <a:solidFill>
                  <a:srgbClr val="0000CC"/>
                </a:solidFill>
                <a:latin typeface="Calibri" pitchFamily="34" charset="0"/>
                <a:ea typeface="標楷體" pitchFamily="65" charset="-120"/>
                <a:cs typeface="Times New Roman" pitchFamily="18" charset="0"/>
              </a:rPr>
              <a:t>W. Eric Wong</a:t>
            </a:r>
            <a:endParaRPr lang="en-US" altLang="zh-TW" sz="2200" b="1" dirty="0">
              <a:solidFill>
                <a:srgbClr val="0000CC"/>
              </a:solidFill>
              <a:latin typeface="Calibri" pitchFamily="34" charset="0"/>
              <a:ea typeface="標楷體" pitchFamily="65" charset="-120"/>
              <a:cs typeface="Times New Roman" pitchFamily="18" charset="0"/>
            </a:endParaRPr>
          </a:p>
          <a:p>
            <a:pPr marL="469900" indent="-469900">
              <a:lnSpc>
                <a:spcPct val="80000"/>
              </a:lnSpc>
              <a:spcBef>
                <a:spcPct val="20000"/>
              </a:spcBef>
              <a:buClr>
                <a:schemeClr val="accent2"/>
              </a:buClr>
              <a:buFont typeface="Wingdings" pitchFamily="2" charset="2"/>
              <a:buNone/>
            </a:pPr>
            <a:r>
              <a:rPr lang="en-US" altLang="zh-TW" sz="2200" b="1" dirty="0">
                <a:solidFill>
                  <a:srgbClr val="0000CC"/>
                </a:solidFill>
                <a:latin typeface="Calibri" pitchFamily="34" charset="0"/>
                <a:ea typeface="標楷體" pitchFamily="65" charset="-120"/>
                <a:cs typeface="Times New Roman" pitchFamily="18" charset="0"/>
              </a:rPr>
              <a:t>        </a:t>
            </a:r>
            <a:r>
              <a:rPr lang="en-US" altLang="zh-TW" sz="2200" b="1" dirty="0" smtClean="0">
                <a:solidFill>
                  <a:srgbClr val="0000CC"/>
                </a:solidFill>
                <a:latin typeface="Calibri" pitchFamily="34" charset="0"/>
                <a:ea typeface="標楷體" pitchFamily="65" charset="-120"/>
                <a:cs typeface="Times New Roman" pitchFamily="18" charset="0"/>
              </a:rPr>
              <a:t>     </a:t>
            </a:r>
            <a:r>
              <a:rPr lang="zh-TW" altLang="en-US" sz="2200" b="1" dirty="0" smtClean="0">
                <a:solidFill>
                  <a:srgbClr val="0000CC"/>
                </a:solidFill>
                <a:latin typeface="Calibri" pitchFamily="34" charset="0"/>
                <a:ea typeface="標楷體" pitchFamily="65" charset="-120"/>
                <a:cs typeface="Times New Roman" pitchFamily="18" charset="0"/>
              </a:rPr>
              <a:t>     </a:t>
            </a:r>
            <a:r>
              <a:rPr lang="en-US" altLang="zh-TW" sz="2200" dirty="0" smtClean="0">
                <a:solidFill>
                  <a:srgbClr val="0000CC"/>
                </a:solidFill>
                <a:latin typeface="Calibri" pitchFamily="34" charset="0"/>
                <a:ea typeface="標楷體" pitchFamily="65" charset="-120"/>
                <a:cs typeface="Times New Roman" pitchFamily="18" charset="0"/>
              </a:rPr>
              <a:t>Department </a:t>
            </a:r>
            <a:r>
              <a:rPr lang="en-US" altLang="zh-TW" sz="2200" dirty="0">
                <a:solidFill>
                  <a:srgbClr val="0000CC"/>
                </a:solidFill>
                <a:latin typeface="Calibri" pitchFamily="34" charset="0"/>
                <a:ea typeface="標楷體" pitchFamily="65" charset="-120"/>
                <a:cs typeface="Times New Roman" pitchFamily="18" charset="0"/>
              </a:rPr>
              <a:t>of Computer Science</a:t>
            </a:r>
          </a:p>
          <a:p>
            <a:pPr marL="469900" indent="-469900">
              <a:lnSpc>
                <a:spcPct val="80000"/>
              </a:lnSpc>
              <a:spcBef>
                <a:spcPct val="20000"/>
              </a:spcBef>
              <a:buClr>
                <a:schemeClr val="accent2"/>
              </a:buClr>
              <a:buFont typeface="Wingdings" pitchFamily="2" charset="2"/>
              <a:buNone/>
            </a:pPr>
            <a:r>
              <a:rPr lang="en-US" altLang="zh-TW" sz="2200" dirty="0">
                <a:solidFill>
                  <a:srgbClr val="0000CC"/>
                </a:solidFill>
                <a:latin typeface="Calibri" pitchFamily="34" charset="0"/>
                <a:ea typeface="標楷體" pitchFamily="65" charset="-120"/>
                <a:cs typeface="Times New Roman" pitchFamily="18" charset="0"/>
              </a:rPr>
              <a:t>         </a:t>
            </a:r>
            <a:r>
              <a:rPr lang="en-US" altLang="zh-TW" sz="2200" dirty="0" smtClean="0">
                <a:solidFill>
                  <a:srgbClr val="0000CC"/>
                </a:solidFill>
                <a:latin typeface="Calibri" pitchFamily="34" charset="0"/>
                <a:ea typeface="標楷體" pitchFamily="65" charset="-120"/>
                <a:cs typeface="Times New Roman" pitchFamily="18" charset="0"/>
              </a:rPr>
              <a:t>   </a:t>
            </a:r>
            <a:r>
              <a:rPr lang="zh-TW" altLang="en-US" sz="2200" dirty="0" smtClean="0">
                <a:solidFill>
                  <a:srgbClr val="0000CC"/>
                </a:solidFill>
                <a:latin typeface="Calibri" pitchFamily="34" charset="0"/>
                <a:ea typeface="標楷體" pitchFamily="65" charset="-120"/>
                <a:cs typeface="Times New Roman" pitchFamily="18" charset="0"/>
              </a:rPr>
              <a:t> </a:t>
            </a:r>
            <a:r>
              <a:rPr lang="en-US" altLang="zh-TW" sz="2200" dirty="0" smtClean="0">
                <a:solidFill>
                  <a:srgbClr val="0000CC"/>
                </a:solidFill>
                <a:latin typeface="Calibri" pitchFamily="34" charset="0"/>
                <a:ea typeface="標楷體" pitchFamily="65" charset="-120"/>
                <a:cs typeface="Times New Roman" pitchFamily="18" charset="0"/>
              </a:rPr>
              <a:t> </a:t>
            </a:r>
            <a:r>
              <a:rPr lang="zh-TW" altLang="en-US" sz="2200" dirty="0" smtClean="0">
                <a:solidFill>
                  <a:srgbClr val="0000CC"/>
                </a:solidFill>
                <a:latin typeface="Calibri" pitchFamily="34" charset="0"/>
                <a:ea typeface="標楷體" pitchFamily="65" charset="-120"/>
                <a:cs typeface="Times New Roman" pitchFamily="18" charset="0"/>
              </a:rPr>
              <a:t>    </a:t>
            </a:r>
            <a:r>
              <a:rPr lang="en-US" altLang="zh-TW" sz="2200" dirty="0" smtClean="0">
                <a:solidFill>
                  <a:srgbClr val="0000CC"/>
                </a:solidFill>
                <a:latin typeface="Calibri" pitchFamily="34" charset="0"/>
                <a:ea typeface="標楷體" pitchFamily="65" charset="-120"/>
                <a:cs typeface="Times New Roman" pitchFamily="18" charset="0"/>
              </a:rPr>
              <a:t>University </a:t>
            </a:r>
            <a:r>
              <a:rPr lang="en-US" altLang="zh-TW" sz="2200" dirty="0">
                <a:solidFill>
                  <a:srgbClr val="0000CC"/>
                </a:solidFill>
                <a:latin typeface="Calibri" pitchFamily="34" charset="0"/>
                <a:ea typeface="標楷體" pitchFamily="65" charset="-120"/>
                <a:cs typeface="Times New Roman" pitchFamily="18" charset="0"/>
              </a:rPr>
              <a:t>of Texas at </a:t>
            </a:r>
            <a:r>
              <a:rPr lang="en-US" altLang="zh-TW" sz="2200" dirty="0" smtClean="0">
                <a:solidFill>
                  <a:srgbClr val="0000CC"/>
                </a:solidFill>
                <a:latin typeface="Calibri" pitchFamily="34" charset="0"/>
                <a:ea typeface="標楷體" pitchFamily="65" charset="-120"/>
                <a:cs typeface="Times New Roman" pitchFamily="18" charset="0"/>
              </a:rPr>
              <a:t>Dallas</a:t>
            </a:r>
            <a:endParaRPr lang="en-US" altLang="zh-TW" sz="2200" dirty="0">
              <a:solidFill>
                <a:srgbClr val="0000CC"/>
              </a:solidFill>
              <a:latin typeface="Calibri" pitchFamily="34" charset="0"/>
              <a:ea typeface="標楷體" pitchFamily="65" charset="-120"/>
              <a:cs typeface="Times New Roman" pitchFamily="18" charset="0"/>
            </a:endParaRPr>
          </a:p>
          <a:p>
            <a:pPr marL="469900" indent="-469900">
              <a:lnSpc>
                <a:spcPct val="80000"/>
              </a:lnSpc>
              <a:spcBef>
                <a:spcPct val="20000"/>
              </a:spcBef>
              <a:buClr>
                <a:schemeClr val="accent2"/>
              </a:buClr>
              <a:buFont typeface="Wingdings" pitchFamily="2" charset="2"/>
              <a:buNone/>
            </a:pPr>
            <a:r>
              <a:rPr lang="zh-TW" altLang="en-US" sz="2200" b="1" dirty="0">
                <a:solidFill>
                  <a:srgbClr val="0000CC"/>
                </a:solidFill>
                <a:latin typeface="Calibri" pitchFamily="34" charset="0"/>
                <a:ea typeface="標楷體" pitchFamily="65" charset="-120"/>
              </a:rPr>
              <a:t>講   </a:t>
            </a:r>
            <a:r>
              <a:rPr lang="zh-TW" altLang="en-US" sz="2200" b="1" dirty="0" smtClean="0">
                <a:solidFill>
                  <a:srgbClr val="0000CC"/>
                </a:solidFill>
                <a:latin typeface="Calibri" pitchFamily="34" charset="0"/>
                <a:ea typeface="標楷體" pitchFamily="65" charset="-120"/>
              </a:rPr>
              <a:t> 題：</a:t>
            </a:r>
            <a:r>
              <a:rPr lang="en-US" altLang="zh-TW" sz="2200" b="1" dirty="0">
                <a:solidFill>
                  <a:srgbClr val="0000CC"/>
                </a:solidFill>
                <a:latin typeface="Calibri" pitchFamily="34" charset="0"/>
                <a:ea typeface="標楷體" pitchFamily="65" charset="-120"/>
                <a:cs typeface="Times New Roman" pitchFamily="18" charset="0"/>
              </a:rPr>
              <a:t>Program Debugging with Effective </a:t>
            </a:r>
            <a:r>
              <a:rPr lang="en-US" altLang="zh-TW" sz="2200" b="1" dirty="0" smtClean="0">
                <a:solidFill>
                  <a:srgbClr val="0000CC"/>
                </a:solidFill>
                <a:latin typeface="Calibri" pitchFamily="34" charset="0"/>
                <a:ea typeface="標楷體" pitchFamily="65" charset="-120"/>
                <a:cs typeface="Times New Roman" pitchFamily="18" charset="0"/>
              </a:rPr>
              <a:t>Software</a:t>
            </a:r>
          </a:p>
          <a:p>
            <a:pPr marL="469900" indent="-469900">
              <a:lnSpc>
                <a:spcPct val="80000"/>
              </a:lnSpc>
              <a:spcBef>
                <a:spcPct val="20000"/>
              </a:spcBef>
              <a:buClr>
                <a:schemeClr val="accent2"/>
              </a:buClr>
              <a:buFont typeface="Wingdings" pitchFamily="2" charset="2"/>
              <a:buNone/>
            </a:pPr>
            <a:r>
              <a:rPr lang="en-US" altLang="zh-TW" sz="2200" b="1" dirty="0" smtClean="0">
                <a:solidFill>
                  <a:srgbClr val="0000CC"/>
                </a:solidFill>
                <a:latin typeface="Calibri" pitchFamily="34" charset="0"/>
                <a:ea typeface="標楷體" pitchFamily="65" charset="-120"/>
                <a:cs typeface="Times New Roman" pitchFamily="18" charset="0"/>
              </a:rPr>
              <a:t>                  Fault Localization</a:t>
            </a:r>
            <a:endParaRPr lang="en-US" altLang="zh-TW" sz="2200" b="1" dirty="0" smtClean="0">
              <a:solidFill>
                <a:srgbClr val="0000CC"/>
              </a:solidFill>
              <a:latin typeface="Calibri" pitchFamily="34" charset="0"/>
              <a:ea typeface="標楷體" pitchFamily="65" charset="-120"/>
            </a:endParaRPr>
          </a:p>
          <a:p>
            <a:pPr marL="469900" indent="-469900">
              <a:lnSpc>
                <a:spcPct val="80000"/>
              </a:lnSpc>
              <a:spcBef>
                <a:spcPct val="20000"/>
              </a:spcBef>
              <a:buClr>
                <a:schemeClr val="accent2"/>
              </a:buClr>
              <a:buFont typeface="Wingdings" pitchFamily="2" charset="2"/>
              <a:buNone/>
            </a:pPr>
            <a:r>
              <a:rPr lang="zh-TW" altLang="en-US" sz="2200" b="1" dirty="0" smtClean="0">
                <a:solidFill>
                  <a:srgbClr val="0000CC"/>
                </a:solidFill>
                <a:latin typeface="Calibri" pitchFamily="34" charset="0"/>
                <a:ea typeface="標楷體" pitchFamily="65" charset="-120"/>
              </a:rPr>
              <a:t>日    期</a:t>
            </a:r>
            <a:r>
              <a:rPr lang="zh-TW" altLang="en-US" sz="2200" b="1" dirty="0">
                <a:solidFill>
                  <a:srgbClr val="0000CC"/>
                </a:solidFill>
                <a:latin typeface="Calibri" pitchFamily="34" charset="0"/>
                <a:ea typeface="標楷體" pitchFamily="65" charset="-120"/>
              </a:rPr>
              <a:t>：</a:t>
            </a:r>
            <a:r>
              <a:rPr lang="en-US" altLang="zh-TW" sz="2200" b="1" dirty="0">
                <a:solidFill>
                  <a:srgbClr val="0000CC"/>
                </a:solidFill>
                <a:latin typeface="Calibri" pitchFamily="34" charset="0"/>
                <a:ea typeface="標楷體" pitchFamily="65" charset="-120"/>
                <a:cs typeface="Times New Roman" pitchFamily="18" charset="0"/>
              </a:rPr>
              <a:t>101</a:t>
            </a:r>
            <a:r>
              <a:rPr lang="zh-TW" altLang="en-US" sz="2200" b="1" dirty="0">
                <a:solidFill>
                  <a:srgbClr val="0000CC"/>
                </a:solidFill>
                <a:latin typeface="Calibri" pitchFamily="34" charset="0"/>
                <a:ea typeface="標楷體" pitchFamily="65" charset="-120"/>
                <a:cs typeface="Times New Roman" pitchFamily="18" charset="0"/>
              </a:rPr>
              <a:t>年</a:t>
            </a:r>
            <a:r>
              <a:rPr lang="en-US" altLang="zh-TW" sz="2200" b="1" dirty="0">
                <a:solidFill>
                  <a:srgbClr val="0000CC"/>
                </a:solidFill>
                <a:latin typeface="Calibri" pitchFamily="34" charset="0"/>
                <a:ea typeface="標楷體" pitchFamily="65" charset="-120"/>
                <a:cs typeface="Times New Roman" pitchFamily="18" charset="0"/>
              </a:rPr>
              <a:t>12</a:t>
            </a:r>
            <a:r>
              <a:rPr lang="zh-TW" altLang="en-US" sz="2200" b="1" dirty="0">
                <a:solidFill>
                  <a:srgbClr val="0000CC"/>
                </a:solidFill>
                <a:latin typeface="Calibri" pitchFamily="34" charset="0"/>
                <a:ea typeface="標楷體" pitchFamily="65" charset="-120"/>
                <a:cs typeface="Times New Roman" pitchFamily="18" charset="0"/>
              </a:rPr>
              <a:t>月</a:t>
            </a:r>
            <a:r>
              <a:rPr lang="en-US" altLang="zh-TW" sz="2200" b="1" dirty="0">
                <a:solidFill>
                  <a:srgbClr val="0000CC"/>
                </a:solidFill>
                <a:latin typeface="Calibri" pitchFamily="34" charset="0"/>
                <a:ea typeface="標楷體" pitchFamily="65" charset="-120"/>
                <a:cs typeface="Times New Roman" pitchFamily="18" charset="0"/>
              </a:rPr>
              <a:t>21</a:t>
            </a:r>
            <a:r>
              <a:rPr lang="zh-TW" altLang="en-US" sz="2200" b="1" dirty="0">
                <a:solidFill>
                  <a:srgbClr val="0000CC"/>
                </a:solidFill>
                <a:latin typeface="Calibri" pitchFamily="34" charset="0"/>
                <a:ea typeface="標楷體" pitchFamily="65" charset="-120"/>
                <a:cs typeface="Times New Roman" pitchFamily="18" charset="0"/>
              </a:rPr>
              <a:t>日</a:t>
            </a:r>
            <a:r>
              <a:rPr lang="en-US" altLang="zh-TW" sz="2200" b="1" dirty="0">
                <a:solidFill>
                  <a:srgbClr val="0000CC"/>
                </a:solidFill>
                <a:latin typeface="Calibri" pitchFamily="34" charset="0"/>
                <a:ea typeface="標楷體" pitchFamily="65" charset="-120"/>
                <a:cs typeface="Times New Roman" pitchFamily="18" charset="0"/>
              </a:rPr>
              <a:t>(</a:t>
            </a:r>
            <a:r>
              <a:rPr lang="zh-TW" altLang="en-US" sz="2200" b="1" dirty="0">
                <a:solidFill>
                  <a:srgbClr val="0000CC"/>
                </a:solidFill>
                <a:latin typeface="Calibri" pitchFamily="34" charset="0"/>
                <a:ea typeface="標楷體" pitchFamily="65" charset="-120"/>
                <a:cs typeface="Times New Roman" pitchFamily="18" charset="0"/>
              </a:rPr>
              <a:t>五</a:t>
            </a:r>
            <a:r>
              <a:rPr lang="en-US" altLang="zh-TW" sz="2200" b="1" dirty="0">
                <a:solidFill>
                  <a:srgbClr val="0000CC"/>
                </a:solidFill>
                <a:latin typeface="Calibri" pitchFamily="34" charset="0"/>
                <a:ea typeface="標楷體" pitchFamily="65" charset="-120"/>
                <a:cs typeface="Times New Roman" pitchFamily="18" charset="0"/>
              </a:rPr>
              <a:t>)</a:t>
            </a:r>
          </a:p>
          <a:p>
            <a:pPr marL="469900" indent="-469900">
              <a:lnSpc>
                <a:spcPct val="80000"/>
              </a:lnSpc>
              <a:spcBef>
                <a:spcPct val="20000"/>
              </a:spcBef>
              <a:buClr>
                <a:schemeClr val="accent2"/>
              </a:buClr>
              <a:buFont typeface="Wingdings" pitchFamily="2" charset="2"/>
              <a:buNone/>
            </a:pPr>
            <a:r>
              <a:rPr lang="zh-TW" altLang="en-US" sz="2200" b="1" dirty="0">
                <a:solidFill>
                  <a:srgbClr val="0000CC"/>
                </a:solidFill>
                <a:latin typeface="Calibri" pitchFamily="34" charset="0"/>
                <a:ea typeface="標楷體" pitchFamily="65" charset="-120"/>
              </a:rPr>
              <a:t>時   </a:t>
            </a:r>
            <a:r>
              <a:rPr lang="zh-TW" altLang="en-US" sz="2200" b="1" dirty="0" smtClean="0">
                <a:solidFill>
                  <a:srgbClr val="0000CC"/>
                </a:solidFill>
                <a:latin typeface="Calibri" pitchFamily="34" charset="0"/>
                <a:ea typeface="標楷體" pitchFamily="65" charset="-120"/>
              </a:rPr>
              <a:t> 間</a:t>
            </a:r>
            <a:r>
              <a:rPr lang="zh-TW" altLang="en-US" sz="2200" b="1" dirty="0">
                <a:solidFill>
                  <a:srgbClr val="0000CC"/>
                </a:solidFill>
                <a:latin typeface="Calibri" pitchFamily="34" charset="0"/>
                <a:ea typeface="標楷體" pitchFamily="65" charset="-120"/>
              </a:rPr>
              <a:t>：</a:t>
            </a:r>
            <a:r>
              <a:rPr lang="en-US" altLang="zh-TW" sz="2200" b="1" dirty="0">
                <a:solidFill>
                  <a:srgbClr val="0000CC"/>
                </a:solidFill>
                <a:latin typeface="Calibri" pitchFamily="34" charset="0"/>
                <a:ea typeface="標楷體" pitchFamily="65" charset="-120"/>
                <a:cs typeface="Times New Roman" pitchFamily="18" charset="0"/>
              </a:rPr>
              <a:t>10:10~12:00</a:t>
            </a:r>
          </a:p>
          <a:p>
            <a:pPr marL="469900" indent="-469900">
              <a:lnSpc>
                <a:spcPct val="80000"/>
              </a:lnSpc>
              <a:spcBef>
                <a:spcPct val="20000"/>
              </a:spcBef>
              <a:buClr>
                <a:schemeClr val="accent2"/>
              </a:buClr>
              <a:buFont typeface="Wingdings" pitchFamily="2" charset="2"/>
              <a:buNone/>
            </a:pPr>
            <a:r>
              <a:rPr lang="zh-TW" altLang="en-US" sz="2200" b="1" dirty="0">
                <a:solidFill>
                  <a:srgbClr val="0000CC"/>
                </a:solidFill>
                <a:latin typeface="Calibri" pitchFamily="34" charset="0"/>
                <a:ea typeface="標楷體" pitchFamily="65" charset="-120"/>
              </a:rPr>
              <a:t>地  </a:t>
            </a:r>
            <a:r>
              <a:rPr lang="zh-TW" altLang="en-US" sz="2200" b="1" dirty="0" smtClean="0">
                <a:solidFill>
                  <a:srgbClr val="0000CC"/>
                </a:solidFill>
                <a:latin typeface="Calibri" pitchFamily="34" charset="0"/>
                <a:ea typeface="標楷體" pitchFamily="65" charset="-120"/>
              </a:rPr>
              <a:t>  </a:t>
            </a:r>
            <a:r>
              <a:rPr lang="zh-TW" altLang="en-US" sz="2200" b="1" dirty="0">
                <a:solidFill>
                  <a:srgbClr val="0000CC"/>
                </a:solidFill>
                <a:latin typeface="Calibri" pitchFamily="34" charset="0"/>
                <a:ea typeface="標楷體" pitchFamily="65" charset="-120"/>
              </a:rPr>
              <a:t>點：工程三館 </a:t>
            </a:r>
            <a:r>
              <a:rPr lang="en-US" altLang="zh-TW" sz="2200" b="1" dirty="0">
                <a:solidFill>
                  <a:srgbClr val="0000CC"/>
                </a:solidFill>
                <a:latin typeface="Calibri" pitchFamily="34" charset="0"/>
                <a:ea typeface="標楷體" pitchFamily="65" charset="-120"/>
                <a:cs typeface="Times New Roman" pitchFamily="18" charset="0"/>
              </a:rPr>
              <a:t>115</a:t>
            </a:r>
            <a:r>
              <a:rPr lang="zh-TW" altLang="en-US" sz="2200" b="1" dirty="0">
                <a:solidFill>
                  <a:srgbClr val="0000CC"/>
                </a:solidFill>
                <a:latin typeface="Calibri" pitchFamily="34" charset="0"/>
                <a:ea typeface="標楷體" pitchFamily="65" charset="-120"/>
              </a:rPr>
              <a:t>教室</a:t>
            </a:r>
          </a:p>
          <a:p>
            <a:pPr marL="469900" indent="-469900">
              <a:lnSpc>
                <a:spcPct val="80000"/>
              </a:lnSpc>
              <a:spcBef>
                <a:spcPct val="20000"/>
              </a:spcBef>
              <a:buClr>
                <a:schemeClr val="accent2"/>
              </a:buClr>
              <a:buFont typeface="Wingdings" pitchFamily="2" charset="2"/>
              <a:buNone/>
            </a:pPr>
            <a:r>
              <a:rPr lang="zh-TW" altLang="en-US" sz="2200" b="1" dirty="0">
                <a:solidFill>
                  <a:srgbClr val="0000CC"/>
                </a:solidFill>
                <a:latin typeface="Calibri" pitchFamily="34" charset="0"/>
                <a:ea typeface="標楷體" pitchFamily="65" charset="-120"/>
              </a:rPr>
              <a:t>主持人：謝續平</a:t>
            </a:r>
            <a:r>
              <a:rPr lang="zh-TW" altLang="en-US" sz="2200" b="1" dirty="0" smtClean="0">
                <a:solidFill>
                  <a:srgbClr val="0000CC"/>
                </a:solidFill>
                <a:latin typeface="Calibri" pitchFamily="34" charset="0"/>
                <a:ea typeface="標楷體" pitchFamily="65" charset="-120"/>
              </a:rPr>
              <a:t>教授</a:t>
            </a:r>
            <a:endParaRPr lang="en-US" altLang="zh-TW" sz="2200" b="1" dirty="0" smtClean="0">
              <a:solidFill>
                <a:srgbClr val="0000CC"/>
              </a:solidFill>
              <a:latin typeface="Calibri" pitchFamily="34" charset="0"/>
              <a:ea typeface="標楷體" pitchFamily="65" charset="-120"/>
            </a:endParaRPr>
          </a:p>
          <a:p>
            <a:pPr marL="469900" indent="-469900">
              <a:lnSpc>
                <a:spcPct val="80000"/>
              </a:lnSpc>
              <a:spcBef>
                <a:spcPct val="20000"/>
              </a:spcBef>
              <a:buClr>
                <a:schemeClr val="accent2"/>
              </a:buClr>
            </a:pPr>
            <a:endParaRPr lang="en-US" altLang="zh-TW" sz="800" b="1" dirty="0" smtClean="0"/>
          </a:p>
          <a:p>
            <a:pPr marL="469900" indent="-469900">
              <a:lnSpc>
                <a:spcPct val="80000"/>
              </a:lnSpc>
              <a:spcBef>
                <a:spcPct val="20000"/>
              </a:spcBef>
              <a:buClr>
                <a:schemeClr val="accent2"/>
              </a:buClr>
            </a:pPr>
            <a:r>
              <a:rPr lang="en-US" altLang="zh-TW" sz="1400" b="1" dirty="0" smtClean="0"/>
              <a:t>Prof. W. Eric Wong’s Biography</a:t>
            </a:r>
            <a:r>
              <a:rPr lang="zh-TW" altLang="en-US" sz="1400" b="1" dirty="0" smtClean="0"/>
              <a:t>：</a:t>
            </a:r>
            <a:endParaRPr lang="en-US" altLang="zh-TW" sz="1400" b="1" dirty="0" smtClean="0"/>
          </a:p>
          <a:p>
            <a:pPr marL="469900" indent="-469900">
              <a:lnSpc>
                <a:spcPct val="80000"/>
              </a:lnSpc>
              <a:spcBef>
                <a:spcPct val="20000"/>
              </a:spcBef>
              <a:buClr>
                <a:schemeClr val="accent2"/>
              </a:buClr>
            </a:pPr>
            <a:r>
              <a:rPr lang="en-US" altLang="zh-TW" sz="1300" dirty="0" smtClean="0"/>
              <a:t>            </a:t>
            </a:r>
            <a:r>
              <a:rPr lang="en-US" altLang="zh-TW" sz="1300" b="1" dirty="0" smtClean="0"/>
              <a:t>W. Eric Wong </a:t>
            </a:r>
            <a:r>
              <a:rPr lang="en-US" altLang="zh-TW" sz="1300" dirty="0" smtClean="0"/>
              <a:t>received his Ph.D. in Computer Science from Purdue. He is a Professor and the Director of International Outreach in Computer Science at UTD. Prior to joining UTD, he was with </a:t>
            </a:r>
            <a:r>
              <a:rPr lang="en-US" altLang="zh-TW" sz="1300" dirty="0" err="1" smtClean="0"/>
              <a:t>Telcordia</a:t>
            </a:r>
            <a:r>
              <a:rPr lang="en-US" altLang="zh-TW" sz="1300" dirty="0" smtClean="0"/>
              <a:t> (</a:t>
            </a:r>
            <a:r>
              <a:rPr lang="en-US" altLang="zh-TW" sz="1300" dirty="0" err="1" smtClean="0"/>
              <a:t>Bellcore</a:t>
            </a:r>
            <a:r>
              <a:rPr lang="en-US" altLang="zh-TW" sz="1300" dirty="0" smtClean="0"/>
              <a:t>) as a Senior Research Scientist and the project manager in charge of the initiative for Dependable Telecom Software Development.</a:t>
            </a:r>
          </a:p>
          <a:p>
            <a:pPr marL="469900" indent="-469900">
              <a:lnSpc>
                <a:spcPct val="80000"/>
              </a:lnSpc>
              <a:spcBef>
                <a:spcPct val="20000"/>
              </a:spcBef>
              <a:buClr>
                <a:schemeClr val="accent2"/>
              </a:buClr>
            </a:pPr>
            <a:r>
              <a:rPr lang="en-US" altLang="zh-TW" sz="1300" dirty="0" smtClean="0"/>
              <a:t>            Dr. Wong's research focus is on the technology to help practitioners improve the quality of software while reducing the cost of development at the same time. In particular, he is working on software testing, debugging, risk analysis/metrics, safety/security, and reliability. Dr. Wong has very strong experience developing real-life industry applications of his research results. Since 2002, as PI or Co-PI, he has received more than $3 million US dollars in research funding from such organizations as NSF, NASA, Avaya, IBM, Texas Instruments, Raytheon, Lockheed Martin Aeronautics, HP, and Hyundai Motor Company among others. He has published more than 130 papers.</a:t>
            </a:r>
          </a:p>
          <a:p>
            <a:pPr marL="469900" indent="-469900">
              <a:lnSpc>
                <a:spcPct val="80000"/>
              </a:lnSpc>
              <a:spcBef>
                <a:spcPct val="20000"/>
              </a:spcBef>
              <a:buClr>
                <a:schemeClr val="accent2"/>
              </a:buClr>
            </a:pPr>
            <a:r>
              <a:rPr lang="en-US" altLang="zh-TW" sz="1300" dirty="0" smtClean="0"/>
              <a:t>            Dr. Wong is a recipient of the Quality Assurance Special Achievement Award from Johnson Space Center, NASA (1997) and two Best Paper Awards from COMPSAC (2007) and ACM SAC (2011). He also serves as the Vice President of the IEEE Reliability Society and the Secretary of ACM SIGAPP, and he is the Founding Steering Committee Chair of the IEEE International Conference on Software Security and Reliability (SERE).</a:t>
            </a:r>
            <a:endParaRPr lang="zh-TW" altLang="en-US" sz="1300" b="1" dirty="0">
              <a:solidFill>
                <a:srgbClr val="0000CC"/>
              </a:solidFill>
              <a:ea typeface="標楷體" pitchFamily="65" charset="-120"/>
            </a:endParaRPr>
          </a:p>
        </p:txBody>
      </p:sp>
      <p:pic>
        <p:nvPicPr>
          <p:cNvPr id="7" name="圖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8264" y="476672"/>
            <a:ext cx="1656184" cy="2070230"/>
          </a:xfrm>
          <a:prstGeom prst="rect">
            <a:avLst/>
          </a:prstGeom>
        </p:spPr>
      </p:pic>
      <p:sp>
        <p:nvSpPr>
          <p:cNvPr id="8" name="Text Box 10"/>
          <p:cNvSpPr txBox="1">
            <a:spLocks noChangeArrowheads="1"/>
          </p:cNvSpPr>
          <p:nvPr/>
        </p:nvSpPr>
        <p:spPr bwMode="auto">
          <a:xfrm>
            <a:off x="7020272" y="6309320"/>
            <a:ext cx="2305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zh-TW" altLang="en-US" sz="2400" b="1" dirty="0">
                <a:solidFill>
                  <a:schemeClr val="accent2">
                    <a:lumMod val="75000"/>
                  </a:schemeClr>
                </a:solidFill>
                <a:latin typeface="標楷體" pitchFamily="65" charset="-120"/>
                <a:ea typeface="標楷體" pitchFamily="65" charset="-120"/>
              </a:rPr>
              <a:t>～歡迎聽講～</a:t>
            </a:r>
          </a:p>
        </p:txBody>
      </p:sp>
    </p:spTree>
    <p:extLst>
      <p:ext uri="{BB962C8B-B14F-4D97-AF65-F5344CB8AC3E}">
        <p14:creationId xmlns:p14="http://schemas.microsoft.com/office/powerpoint/2010/main" val="3317412172"/>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343</Words>
  <Application>Microsoft Office PowerPoint</Application>
  <PresentationFormat>如螢幕大小 (4:3)</PresentationFormat>
  <Paragraphs>16</Paragraphs>
  <Slides>1</Slides>
  <Notes>0</Notes>
  <HiddenSlides>0</HiddenSlides>
  <MMClips>0</MMClips>
  <ScaleCrop>false</ScaleCrop>
  <HeadingPairs>
    <vt:vector size="4" baseType="variant">
      <vt:variant>
        <vt:lpstr>佈景主題</vt:lpstr>
      </vt:variant>
      <vt:variant>
        <vt:i4>1</vt:i4>
      </vt:variant>
      <vt:variant>
        <vt:lpstr>投影片標題</vt:lpstr>
      </vt:variant>
      <vt:variant>
        <vt:i4>1</vt:i4>
      </vt:variant>
    </vt:vector>
  </HeadingPairs>
  <TitlesOfParts>
    <vt:vector size="2" baseType="lpstr">
      <vt:lpstr>Office 佈景主題</vt:lpstr>
      <vt:lpstr>專 題 演 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wenbow</dc:creator>
  <cp:lastModifiedBy>wenbow</cp:lastModifiedBy>
  <cp:revision>10</cp:revision>
  <dcterms:created xsi:type="dcterms:W3CDTF">2012-12-17T08:03:47Z</dcterms:created>
  <dcterms:modified xsi:type="dcterms:W3CDTF">2012-12-17T09:45:53Z</dcterms:modified>
</cp:coreProperties>
</file>